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slides/slide19.xml" ContentType="application/vnd.openxmlformats-officedocument.presentationml.slide+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58" r:id="rId7"/>
    <p:sldId id="259" r:id="rId8"/>
    <p:sldId id="262" r:id="rId9"/>
    <p:sldId id="292" r:id="rId10"/>
    <p:sldId id="289" r:id="rId11"/>
    <p:sldId id="306" r:id="rId12"/>
    <p:sldId id="290" r:id="rId13"/>
    <p:sldId id="291" r:id="rId14"/>
    <p:sldId id="304" r:id="rId15"/>
    <p:sldId id="305" r:id="rId16"/>
    <p:sldId id="271" r:id="rId17"/>
    <p:sldId id="301" r:id="rId18"/>
    <p:sldId id="302" r:id="rId19"/>
    <p:sldId id="293" r:id="rId20"/>
    <p:sldId id="294" r:id="rId21"/>
    <p:sldId id="295" r:id="rId22"/>
    <p:sldId id="281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ustomXml" Target="../customXml/item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DF64-AD0B-47CF-B42B-77863018BF74}" type="datetimeFigureOut">
              <a:rPr lang="en-GB" smtClean="0"/>
              <a:t>29/05/2018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D8EE4-A831-4172-967C-1B9798580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976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F9B12-F1B6-4669-9CE7-72A191DBC78B}" type="datetimeFigureOut">
              <a:rPr lang="en-GB" smtClean="0"/>
              <a:t>29/05/2018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8EC9C-6268-4806-9815-EB1C1D01D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926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BD047021-4B66-487C-8A10-39B7CE224F79}" type="datetime1">
              <a:rPr lang="en-GB" smtClean="0"/>
              <a:t>29/05/2018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020434"/>
      </p:ext>
    </p:extLst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1531D1DE-41D2-4E77-AF77-41E2313C397F}" type="datetime1">
              <a:rPr lang="en-GB" smtClean="0"/>
              <a:t>29/05/2018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75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A33ED201-66EB-4BEA-8F59-B6F429F020E7}" type="datetime1">
              <a:rPr lang="en-GB" smtClean="0"/>
              <a:t>29/05/2018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00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ctangl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29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6715125" y="0"/>
            <a:ext cx="2428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b="1" smtClean="0">
                <a:solidFill>
                  <a:srgbClr val="DA833D"/>
                </a:solidFill>
                <a:latin typeface="Calibri" pitchFamily="34" charset="0"/>
                <a:ea typeface="+mn-ea"/>
              </a:rPr>
              <a:t>KwaZulu-Natal Provincial Treasury</a:t>
            </a: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785938" y="6581775"/>
            <a:ext cx="5286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200" b="1" smtClean="0">
                <a:solidFill>
                  <a:srgbClr val="DA833D"/>
                </a:solidFill>
                <a:latin typeface="Calibri" pitchFamily="34" charset="0"/>
              </a:rPr>
              <a:t>“</a:t>
            </a:r>
            <a:r>
              <a:rPr lang="en-US" altLang="ja-JP" sz="1200" b="1" smtClean="0">
                <a:solidFill>
                  <a:srgbClr val="DA833D"/>
                </a:solidFill>
                <a:latin typeface="Calibri" pitchFamily="34" charset="0"/>
              </a:rPr>
              <a:t>Be </a:t>
            </a:r>
            <a:r>
              <a:rPr lang="en-US" altLang="ja-JP" sz="1200" b="1" i="1" smtClean="0">
                <a:solidFill>
                  <a:srgbClr val="DA833D"/>
                </a:solidFill>
                <a:latin typeface="Calibri" pitchFamily="34" charset="0"/>
              </a:rPr>
              <a:t>the</a:t>
            </a:r>
            <a:r>
              <a:rPr lang="en-US" altLang="ja-JP" sz="1200" b="1" smtClean="0">
                <a:solidFill>
                  <a:srgbClr val="DA833D"/>
                </a:solidFill>
                <a:latin typeface="Calibri" pitchFamily="34" charset="0"/>
              </a:rPr>
              <a:t> Centre of Excellence in Fiscal and Financial Management in the Country</a:t>
            </a:r>
            <a:r>
              <a:rPr lang="ja-JP" altLang="en-US" sz="1200" b="1" smtClean="0">
                <a:solidFill>
                  <a:srgbClr val="DA833D"/>
                </a:solidFill>
                <a:latin typeface="Calibri" pitchFamily="34" charset="0"/>
              </a:rPr>
              <a:t>”</a:t>
            </a:r>
            <a:endParaRPr lang="en-US" altLang="en-US" sz="1200" b="1" smtClean="0">
              <a:solidFill>
                <a:srgbClr val="DA833D"/>
              </a:solidFill>
              <a:latin typeface="Calibri" pitchFamily="34" charset="0"/>
            </a:endParaRP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0" y="6581775"/>
            <a:ext cx="944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534AC988-33B0-44A9-9756-0D4DE245D99D}" type="datetime1">
              <a:rPr lang="en-ZA" altLang="en-US" sz="1200" b="1" smtClean="0">
                <a:solidFill>
                  <a:srgbClr val="DA833D"/>
                </a:solidFill>
                <a:latin typeface="Calibri" pitchFamily="34" charset="0"/>
              </a:rPr>
              <a:pPr eaLnBrk="1" hangingPunct="1">
                <a:defRPr/>
              </a:pPr>
              <a:t>2018/05/29</a:t>
            </a:fld>
            <a:endParaRPr lang="en-US" altLang="en-US" sz="1200" b="1" smtClean="0">
              <a:solidFill>
                <a:srgbClr val="DA833D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DA833D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DE79B1-B542-44ED-B0ED-6E5485264E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960650"/>
      </p:ext>
    </p:extLst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78E3E-E378-4961-A4BD-7C9404EBBA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0304888"/>
      </p:ext>
    </p:extLst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7E564-B347-4ADE-B263-3D6F6AB02F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000501"/>
      </p:ext>
    </p:extLst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CDB68-7893-4A8C-89B6-F8F8AE3EC5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077334"/>
      </p:ext>
    </p:extLst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EB843-57CD-4624-90FC-BA2ECF6F8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392410"/>
      </p:ext>
    </p:extLst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5B834-8505-4ACA-8AD6-D656161903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049710"/>
      </p:ext>
    </p:extLst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351F6-F7A1-4618-ADF7-7E3B2EC5FE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044822"/>
      </p:ext>
    </p:extLst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78F5C-EC56-4CAF-9C7B-421BC9A924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1071389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9B1D8E37-E4A1-4EFA-A748-B7E6046C4864}" type="datetime1">
              <a:rPr lang="en-GB" smtClean="0"/>
              <a:t>29/05/2018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947507"/>
      </p:ext>
    </p:extLst>
  </p:cSld>
  <p:clrMapOvr>
    <a:masterClrMapping/>
  </p:clrMapOvr>
  <p:transition spd="med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67562-8A52-47C5-975B-4E3B41EB7D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241163"/>
      </p:ext>
    </p:extLst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F1851-513E-4700-9AA3-736CC62A43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836915"/>
      </p:ext>
    </p:extLst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559675" cy="2362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924175"/>
            <a:ext cx="4038600" cy="3201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24175"/>
            <a:ext cx="4038600" cy="3201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AF73C-3A97-4B84-8D7D-CB3759B08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599699"/>
      </p:ext>
    </p:extLst>
  </p:cSld>
  <p:clrMapOvr>
    <a:masterClrMapping/>
  </p:clrMapOvr>
  <p:transition spd="med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79DB7D-251D-476E-944A-9AC14DBAAD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9999802"/>
      </p:ext>
    </p:extLst>
  </p:cSld>
  <p:clrMapOvr>
    <a:masterClrMapping/>
  </p:clrMapOvr>
  <p:transition spd="med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CDAA0CC-1122-4439-9ED9-76449D2D3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459815"/>
      </p:ext>
    </p:extLst>
  </p:cSld>
  <p:clrMapOvr>
    <a:masterClrMapping/>
  </p:clrMapOvr>
  <p:transition spd="med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1C14EBB-55F8-44F8-AC4F-9006A77F0D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055190"/>
      </p:ext>
    </p:extLst>
  </p:cSld>
  <p:clrMapOvr>
    <a:masterClrMapping/>
  </p:clrMapOvr>
  <p:transition spd="med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C01D1B2-CA56-445E-823E-54D0BD3C67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66601"/>
      </p:ext>
    </p:extLst>
  </p:cSld>
  <p:clrMapOvr>
    <a:masterClrMapping/>
  </p:clrMapOvr>
  <p:transition spd="med"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BFFC7AB-66BB-4105-9300-2FE6EC5BB9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1036967"/>
      </p:ext>
    </p:extLst>
  </p:cSld>
  <p:clrMapOvr>
    <a:masterClrMapping/>
  </p:clrMapOvr>
  <p:transition spd="med"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80E954-A28A-48CC-8A46-437F902007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158745"/>
      </p:ext>
    </p:extLst>
  </p:cSld>
  <p:clrMapOvr>
    <a:masterClrMapping/>
  </p:clrMapOvr>
  <p:transition spd="med"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5E19F93-A85E-40F0-A967-842C0C7AFC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339053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2ACB5C19-AB6A-45DE-8AB9-7700D0544D04}" type="datetime1">
              <a:rPr lang="en-GB" smtClean="0"/>
              <a:t>29/05/2018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453563"/>
      </p:ext>
    </p:extLst>
  </p:cSld>
  <p:clrMapOvr>
    <a:masterClrMapping/>
  </p:clrMapOvr>
  <p:transition spd="med"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1D3968D-A343-416F-A130-E5C7967D4C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508572"/>
      </p:ext>
    </p:extLst>
  </p:cSld>
  <p:clrMapOvr>
    <a:masterClrMapping/>
  </p:clrMapOvr>
  <p:transition spd="med"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CCFF6D3-F73A-4AA8-9B3A-E255E9EE04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973933"/>
      </p:ext>
    </p:extLst>
  </p:cSld>
  <p:clrMapOvr>
    <a:masterClrMapping/>
  </p:clrMapOvr>
  <p:transition spd="med"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8C99E90-4918-4B92-9AE8-B434901454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721585"/>
      </p:ext>
    </p:extLst>
  </p:cSld>
  <p:clrMapOvr>
    <a:masterClrMapping/>
  </p:clrMapOvr>
  <p:transition spd="med"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0BEA23E-14C9-4FF4-BC3C-046E78B448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532214"/>
      </p:ext>
    </p:extLst>
  </p:cSld>
  <p:clrMapOvr>
    <a:masterClrMapping/>
  </p:clrMapOvr>
  <p:transition spd="med"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2BE0494-1C17-4DBF-B5DD-88C8650E06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720801"/>
      </p:ext>
    </p:extLst>
  </p:cSld>
  <p:clrMapOvr>
    <a:masterClrMapping/>
  </p:clrMapOvr>
  <p:transition spd="med"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06829-99CC-4148-86AB-8B35D71F25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668118"/>
      </p:ext>
    </p:extLst>
  </p:cSld>
  <p:clrMapOvr>
    <a:masterClrMapping/>
  </p:clrMapOvr>
  <p:transition spd="med"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5127F-8B16-4007-96A7-109EFC1D19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113988"/>
      </p:ext>
    </p:extLst>
  </p:cSld>
  <p:clrMapOvr>
    <a:masterClrMapping/>
  </p:clrMapOvr>
  <p:transition spd="med"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365F8-510F-4A69-ACB6-DA68301293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935719"/>
      </p:ext>
    </p:extLst>
  </p:cSld>
  <p:clrMapOvr>
    <a:masterClrMapping/>
  </p:clrMapOvr>
  <p:transition spd="med"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F636E-CB4F-4EA2-8F56-AA654F935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504700"/>
      </p:ext>
    </p:extLst>
  </p:cSld>
  <p:clrMapOvr>
    <a:masterClrMapping/>
  </p:clrMapOvr>
  <p:transition spd="med"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7598A-A837-413E-8285-F90AD2297A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404901"/>
      </p:ext>
    </p:extLst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7F96C4EA-A3BE-43B6-B312-5B4FE2B43EA1}" type="datetime1">
              <a:rPr lang="en-GB" smtClean="0"/>
              <a:t>29/05/2018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517568"/>
      </p:ext>
    </p:extLst>
  </p:cSld>
  <p:clrMapOvr>
    <a:masterClrMapping/>
  </p:clrMapOvr>
  <p:transition spd="med">
    <p:rand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90805-50DA-4828-A086-CE57EA2647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773532"/>
      </p:ext>
    </p:extLst>
  </p:cSld>
  <p:clrMapOvr>
    <a:masterClrMapping/>
  </p:clrMapOvr>
  <p:transition spd="med"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54710-355E-493A-8FCC-B95704970A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893482"/>
      </p:ext>
    </p:extLst>
  </p:cSld>
  <p:clrMapOvr>
    <a:masterClrMapping/>
  </p:clrMapOvr>
  <p:transition spd="med"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31411-DE6A-4628-8523-4590729FF3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72208"/>
      </p:ext>
    </p:extLst>
  </p:cSld>
  <p:clrMapOvr>
    <a:masterClrMapping/>
  </p:clrMapOvr>
  <p:transition spd="med"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B4074-57A7-4836-834B-1F3BABDE30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874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78923-402A-4ACA-9FD9-244F678308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34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6B93EB0B-19A0-4436-9DC5-1A40EAB3FA3F}" type="datetime1">
              <a:rPr lang="en-GB" smtClean="0"/>
              <a:t>29/05/2018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015855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BB88E3F1-4673-4DB5-B091-9236C8B2E48A}" type="datetime1">
              <a:rPr lang="en-GB" smtClean="0"/>
              <a:t>29/05/2018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189252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987B84DE-83B9-4F41-AA1E-FB8BF51902AE}" type="datetime1">
              <a:rPr lang="en-GB" smtClean="0"/>
              <a:t>29/05/2018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915239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8A4031D9-5C3A-44EE-9BE3-54AC55BBF5BE}" type="datetime1">
              <a:rPr lang="en-GB" smtClean="0"/>
              <a:t>29/05/2018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034021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171093BC-FA26-4506-890E-C3469C04BC66}" type="datetime1">
              <a:rPr lang="en-GB" smtClean="0"/>
              <a:t>29/05/2018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7A3E-E74F-472C-96EB-CBCA4D4F9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24429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ZA" altLang="en-US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ZA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fld id="{67E93A41-8B5E-4466-B0DB-A6BDB0C0DA10}" type="datetime1">
              <a:rPr lang="en-GB" smtClean="0"/>
              <a:t>29/05/2018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fld id="{7B4D7A3E-E74F-472C-96EB-CBCA4D4F90E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468313" y="260350"/>
            <a:ext cx="75596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2007/2008 Budget Briefing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2924175"/>
            <a:ext cx="8229600" cy="320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  <p:pic>
        <p:nvPicPr>
          <p:cNvPr id="1028" name="Rectangl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29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6443663" y="0"/>
            <a:ext cx="27003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b="1" smtClean="0">
                <a:solidFill>
                  <a:srgbClr val="FFBE06"/>
                </a:solidFill>
                <a:latin typeface="Calibri" pitchFamily="34" charset="0"/>
                <a:ea typeface="+mn-ea"/>
              </a:rPr>
              <a:t>KwaZulu-Natal Provincial Treasury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286750" y="6643688"/>
            <a:ext cx="857250" cy="2143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BE06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7D6D1D7-C187-4EE4-AB0E-011425758C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BE06"/>
          </a:solidFill>
          <a:latin typeface="+mj-lt"/>
          <a:ea typeface="ＭＳ Ｐゴシック" charset="0"/>
          <a:cs typeface="+mj-cs"/>
        </a:defRPr>
      </a:lvl1pPr>
      <a:lvl2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rgbClr val="FFBE06"/>
          </a:solidFill>
          <a:latin typeface="Calibri" pitchFamily="34" charset="0"/>
          <a:ea typeface="ＭＳ Ｐゴシック" charset="0"/>
        </a:defRPr>
      </a:lvl2pPr>
      <a:lvl3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rgbClr val="FFBE06"/>
          </a:solidFill>
          <a:latin typeface="Calibri" pitchFamily="34" charset="0"/>
          <a:ea typeface="ＭＳ Ｐゴシック" charset="0"/>
        </a:defRPr>
      </a:lvl3pPr>
      <a:lvl4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rgbClr val="FFBE06"/>
          </a:solidFill>
          <a:latin typeface="Calibri" pitchFamily="34" charset="0"/>
          <a:ea typeface="ＭＳ Ｐゴシック" charset="0"/>
        </a:defRPr>
      </a:lvl4pPr>
      <a:lvl5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rgbClr val="FFBE06"/>
          </a:solidFill>
          <a:latin typeface="Calibri" pitchFamily="34" charset="0"/>
          <a:ea typeface="ＭＳ Ｐゴシック" charset="0"/>
        </a:defRPr>
      </a:lvl5pPr>
      <a:lvl6pPr marL="800100" indent="-342900" algn="ctr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rgbClr val="FFBE06"/>
          </a:solidFill>
          <a:latin typeface="Calibri" pitchFamily="34" charset="0"/>
        </a:defRPr>
      </a:lvl6pPr>
      <a:lvl7pPr marL="1257300" indent="-342900" algn="ctr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rgbClr val="FFBE06"/>
          </a:solidFill>
          <a:latin typeface="Calibri" pitchFamily="34" charset="0"/>
        </a:defRPr>
      </a:lvl7pPr>
      <a:lvl8pPr marL="1714500" indent="-342900" algn="ctr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rgbClr val="FFBE06"/>
          </a:solidFill>
          <a:latin typeface="Calibri" pitchFamily="34" charset="0"/>
        </a:defRPr>
      </a:lvl8pPr>
      <a:lvl9pPr marL="2171700" indent="-342900" algn="ctr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rgbClr val="FFBE06"/>
          </a:solidFill>
          <a:latin typeface="Calibri" pitchFamily="34" charset="0"/>
        </a:defRPr>
      </a:lvl9pPr>
    </p:titleStyle>
    <p:bodyStyle>
      <a:lvl1pPr marL="342900" indent="-342900" algn="l" defTabSz="-1387316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FFBE06"/>
          </a:solidFill>
          <a:latin typeface="+mn-lt"/>
          <a:ea typeface="ＭＳ Ｐゴシック" charset="0"/>
          <a:cs typeface="+mn-cs"/>
        </a:defRPr>
      </a:lvl1pPr>
      <a:lvl2pPr marL="742950" indent="-285750" algn="l" defTabSz="-1387316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FFBE06"/>
          </a:solidFill>
          <a:latin typeface="+mn-lt"/>
          <a:ea typeface="ＭＳ Ｐゴシック" charset="0"/>
          <a:cs typeface="+mn-cs"/>
        </a:defRPr>
      </a:lvl2pPr>
      <a:lvl3pPr marL="1143000" indent="-228600" algn="l" defTabSz="-1387316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FFBE06"/>
          </a:solidFill>
          <a:latin typeface="+mn-lt"/>
          <a:ea typeface="ＭＳ Ｐゴシック" charset="0"/>
          <a:cs typeface="+mn-cs"/>
        </a:defRPr>
      </a:lvl3pPr>
      <a:lvl4pPr marL="1600200" indent="-228600" algn="l" defTabSz="-1387316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FBE06"/>
          </a:solidFill>
          <a:latin typeface="+mn-lt"/>
          <a:ea typeface="ＭＳ Ｐゴシック" charset="0"/>
          <a:cs typeface="+mn-cs"/>
        </a:defRPr>
      </a:lvl4pPr>
      <a:lvl5pPr marL="2057400" indent="-228600" algn="l" defTabSz="-1387316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FFBE06"/>
          </a:solidFill>
          <a:latin typeface="+mn-lt"/>
          <a:ea typeface="ＭＳ Ｐゴシック" charset="0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Socio Economic Outlook</a:t>
            </a:r>
          </a:p>
        </p:txBody>
      </p:sp>
      <p:sp>
        <p:nvSpPr>
          <p:cNvPr id="2051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As KZN’s population continues to grow, great pressure is being put on service delivery areas</a:t>
            </a:r>
          </a:p>
          <a:p>
            <a:pPr lvl="0"/>
            <a:r>
              <a:rPr lang="en-US" altLang="en-US" smtClean="0"/>
              <a:t>Strategies have to be developed to deal with KZN’s backlog</a:t>
            </a:r>
          </a:p>
        </p:txBody>
      </p:sp>
      <p:pic>
        <p:nvPicPr>
          <p:cNvPr id="2052" name="Rectangl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29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6715125" y="0"/>
            <a:ext cx="2428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b="1" smtClean="0">
                <a:solidFill>
                  <a:srgbClr val="DA833D"/>
                </a:solidFill>
                <a:latin typeface="Calibri" pitchFamily="34" charset="0"/>
                <a:ea typeface="+mn-ea"/>
              </a:rPr>
              <a:t>KwaZulu-Natal Provincial Treasury</a:t>
            </a:r>
          </a:p>
        </p:txBody>
      </p:sp>
      <p:sp>
        <p:nvSpPr>
          <p:cNvPr id="2054" name="TextBox 8"/>
          <p:cNvSpPr txBox="1">
            <a:spLocks noChangeArrowheads="1"/>
          </p:cNvSpPr>
          <p:nvPr/>
        </p:nvSpPr>
        <p:spPr bwMode="auto">
          <a:xfrm>
            <a:off x="1785938" y="6581775"/>
            <a:ext cx="5286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200" b="1" smtClean="0">
                <a:solidFill>
                  <a:srgbClr val="DA833D"/>
                </a:solidFill>
                <a:latin typeface="Calibri" pitchFamily="34" charset="0"/>
              </a:rPr>
              <a:t>“</a:t>
            </a:r>
            <a:r>
              <a:rPr lang="en-US" altLang="ja-JP" sz="1200" b="1" smtClean="0">
                <a:solidFill>
                  <a:srgbClr val="DA833D"/>
                </a:solidFill>
                <a:latin typeface="Calibri" pitchFamily="34" charset="0"/>
              </a:rPr>
              <a:t>Be </a:t>
            </a:r>
            <a:r>
              <a:rPr lang="en-US" altLang="ja-JP" sz="1200" b="1" i="1" smtClean="0">
                <a:solidFill>
                  <a:srgbClr val="DA833D"/>
                </a:solidFill>
                <a:latin typeface="Calibri" pitchFamily="34" charset="0"/>
              </a:rPr>
              <a:t>the</a:t>
            </a:r>
            <a:r>
              <a:rPr lang="en-US" altLang="ja-JP" sz="1200" b="1" smtClean="0">
                <a:solidFill>
                  <a:srgbClr val="DA833D"/>
                </a:solidFill>
                <a:latin typeface="Calibri" pitchFamily="34" charset="0"/>
              </a:rPr>
              <a:t> Centre of Excellence in Fiscal and Financial Management in the Country</a:t>
            </a:r>
            <a:r>
              <a:rPr lang="ja-JP" altLang="en-US" sz="1200" b="1" smtClean="0">
                <a:solidFill>
                  <a:srgbClr val="DA833D"/>
                </a:solidFill>
                <a:latin typeface="Calibri" pitchFamily="34" charset="0"/>
              </a:rPr>
              <a:t>”</a:t>
            </a:r>
            <a:endParaRPr lang="en-US" altLang="en-US" sz="1200" b="1" smtClean="0">
              <a:solidFill>
                <a:srgbClr val="DA833D"/>
              </a:solidFill>
              <a:latin typeface="Calibri" pitchFamily="34" charset="0"/>
            </a:endParaRPr>
          </a:p>
        </p:txBody>
      </p:sp>
      <p:sp>
        <p:nvSpPr>
          <p:cNvPr id="2055" name="TextBox 9"/>
          <p:cNvSpPr txBox="1">
            <a:spLocks noChangeArrowheads="1"/>
          </p:cNvSpPr>
          <p:nvPr/>
        </p:nvSpPr>
        <p:spPr bwMode="auto">
          <a:xfrm>
            <a:off x="0" y="6581775"/>
            <a:ext cx="944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A3B079E7-7C4C-4F4C-9CEE-80143E97EC64}" type="datetime1">
              <a:rPr lang="en-ZA" altLang="en-US" sz="1200" b="1" smtClean="0">
                <a:solidFill>
                  <a:srgbClr val="DA833D"/>
                </a:solidFill>
                <a:latin typeface="Calibri" pitchFamily="34" charset="0"/>
              </a:rPr>
              <a:pPr eaLnBrk="1" hangingPunct="1">
                <a:defRPr/>
              </a:pPr>
              <a:t>2018/05/29</a:t>
            </a:fld>
            <a:endParaRPr lang="en-US" altLang="en-US" sz="1200" b="1" smtClean="0">
              <a:solidFill>
                <a:srgbClr val="DA833D"/>
              </a:solidFill>
              <a:latin typeface="Calibri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286750" y="6643688"/>
            <a:ext cx="857250" cy="2143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DA833D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75A824A-4688-4591-8F68-5BB432152C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2pPr>
      <a:lvl3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3pPr>
      <a:lvl4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4pPr>
      <a:lvl5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5pPr>
      <a:lvl6pPr marL="800100" indent="-342900" algn="ctr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1257300" indent="-342900" algn="ctr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714500" indent="-342900" algn="ctr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2171700" indent="-342900" algn="ctr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-1387316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defTabSz="-1387316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defTabSz="-1387316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defTabSz="-1387316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defTabSz="-1387316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defTabSz="-1387316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defTabSz="-1387316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defTabSz="-1387316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defTabSz="-1387316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ZA" altLang="en-US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ZA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1815BB9-41FB-4DBF-8621-4FE6BA275776}" type="datetimeFigureOut">
              <a:rPr lang="en-US" altLang="en-US"/>
              <a:pPr>
                <a:defRPr/>
              </a:pPr>
              <a:t>5/29/2018</a:t>
            </a:fld>
            <a:endParaRPr lang="en-Z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0F29009-B90B-4144-BA83-2EA1502362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7990656" cy="1470025"/>
          </a:xfrm>
        </p:spPr>
        <p:txBody>
          <a:bodyPr>
            <a:normAutofit fontScale="90000"/>
          </a:bodyPr>
          <a:lstStyle/>
          <a:p>
            <a:r>
              <a:rPr lang="en-ZA" sz="3600" b="1" dirty="0" smtClean="0"/>
              <a:t>Treasury Guideline Workshop</a:t>
            </a:r>
            <a:br>
              <a:rPr lang="en-ZA" sz="3600" b="1" dirty="0" smtClean="0"/>
            </a:br>
            <a:r>
              <a:rPr lang="en-ZA" sz="3600" b="1" dirty="0" smtClean="0"/>
              <a:t>2017/18 Preliminary Close-out and Introduction of the Team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/>
          </a:bodyPr>
          <a:lstStyle/>
          <a:p>
            <a:r>
              <a:rPr lang="en-ZA" sz="2400" dirty="0" smtClean="0"/>
              <a:t>7 June 2018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663371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63" y="116632"/>
            <a:ext cx="6408712" cy="706090"/>
          </a:xfrm>
        </p:spPr>
        <p:txBody>
          <a:bodyPr/>
          <a:lstStyle/>
          <a:p>
            <a:r>
              <a:rPr lang="en-ZA" sz="2800" dirty="0">
                <a:solidFill>
                  <a:schemeClr val="bg2">
                    <a:lumMod val="10000"/>
                  </a:schemeClr>
                </a:solidFill>
              </a:rPr>
              <a:t>Expenditure trends </a:t>
            </a:r>
            <a:br>
              <a:rPr lang="en-ZA" sz="28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ZA" sz="2800" dirty="0">
                <a:solidFill>
                  <a:schemeClr val="bg2">
                    <a:lumMod val="10000"/>
                  </a:schemeClr>
                </a:solidFill>
              </a:rPr>
              <a:t>over past </a:t>
            </a:r>
            <a:r>
              <a:rPr lang="en-ZA" sz="2800" dirty="0" smtClean="0">
                <a:solidFill>
                  <a:schemeClr val="bg2">
                    <a:lumMod val="10000"/>
                  </a:schemeClr>
                </a:solidFill>
              </a:rPr>
              <a:t>7 </a:t>
            </a:r>
            <a:r>
              <a:rPr lang="en-ZA" sz="2800" dirty="0">
                <a:solidFill>
                  <a:schemeClr val="bg2">
                    <a:lumMod val="10000"/>
                  </a:schemeClr>
                </a:solidFill>
              </a:rPr>
              <a:t>years</a:t>
            </a:r>
            <a:endParaRPr lang="en-ZA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7A3E-E74F-472C-96EB-CBCA4D4F90E3}" type="slidenum">
              <a:rPr lang="en-GB" smtClean="0"/>
              <a:t>10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80728"/>
            <a:ext cx="5791580" cy="574074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70914791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ZA" b="1" dirty="0" smtClean="0">
                <a:solidFill>
                  <a:schemeClr val="bg2">
                    <a:lumMod val="10000"/>
                  </a:schemeClr>
                </a:solidFill>
              </a:rPr>
              <a:t>Possible risks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7A3E-E74F-472C-96EB-CBCA4D4F90E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97747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490537"/>
          </a:xfrm>
        </p:spPr>
        <p:txBody>
          <a:bodyPr>
            <a:normAutofit fontScale="90000"/>
          </a:bodyPr>
          <a:lstStyle/>
          <a:p>
            <a:r>
              <a:rPr lang="en-US" altLang="en-US" sz="3200" dirty="0" smtClean="0"/>
              <a:t>Possible risks</a:t>
            </a:r>
            <a:endParaRPr lang="en-GB" altLang="en-US" sz="3200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07950" y="1412775"/>
            <a:ext cx="8928100" cy="4824537"/>
          </a:xfrm>
        </p:spPr>
        <p:txBody>
          <a:bodyPr>
            <a:normAutofit/>
          </a:bodyPr>
          <a:lstStyle/>
          <a:p>
            <a:pPr marL="450850" lvl="1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ZA" sz="3200" dirty="0" smtClean="0">
                <a:ea typeface="Calibri" pitchFamily="34" charset="0"/>
                <a:cs typeface="Calibri" pitchFamily="34" charset="0"/>
              </a:rPr>
              <a:t>Current wage negotiations. Will they be in line with budgeted increases? If not, who will fund the difference?</a:t>
            </a:r>
          </a:p>
          <a:p>
            <a:pPr marL="450850" lvl="1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ZA" sz="3200" dirty="0" smtClean="0">
                <a:ea typeface="Calibri" pitchFamily="34" charset="0"/>
                <a:cs typeface="Calibri" pitchFamily="34" charset="0"/>
              </a:rPr>
              <a:t>Will there be any further fiscal consolidation cuts by National Treasury over the 2019/20 MTEF?</a:t>
            </a:r>
          </a:p>
          <a:p>
            <a:pPr marL="450850" lvl="1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ZA" sz="3200" dirty="0" smtClean="0">
                <a:ea typeface="Calibri" pitchFamily="34" charset="0"/>
                <a:cs typeface="Calibri" pitchFamily="34" charset="0"/>
              </a:rPr>
              <a:t>Contingent liabilities (back-pay for </a:t>
            </a:r>
            <a:r>
              <a:rPr lang="en-ZA" sz="3200" dirty="0" err="1" smtClean="0">
                <a:ea typeface="Calibri" pitchFamily="34" charset="0"/>
                <a:cs typeface="Calibri" pitchFamily="34" charset="0"/>
              </a:rPr>
              <a:t>Izinduna</a:t>
            </a:r>
            <a:r>
              <a:rPr lang="en-ZA" sz="3200" dirty="0" smtClean="0">
                <a:ea typeface="Calibri" pitchFamily="34" charset="0"/>
                <a:cs typeface="Calibri" pitchFamily="34" charset="0"/>
              </a:rPr>
              <a:t> – R1.2bn, NHLS – R1.8bn, medico-legal – R10bn)</a:t>
            </a:r>
          </a:p>
          <a:p>
            <a:pPr marL="450850" lvl="1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endParaRPr lang="en-ZA" sz="2400" dirty="0" smtClean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CE7C5-197E-4F8C-8EF8-E85DDECDB39E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5454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EB5B993-2B02-421E-93C7-95B688DFFC6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683568" y="1556792"/>
            <a:ext cx="807243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Introduction of the Public Finance Team</a:t>
            </a:r>
            <a:endParaRPr lang="en-ZA" sz="4400" b="1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236913"/>
            <a:ext cx="4023834" cy="308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28498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490537"/>
          </a:xfrm>
        </p:spPr>
        <p:txBody>
          <a:bodyPr>
            <a:normAutofit fontScale="90000"/>
          </a:bodyPr>
          <a:lstStyle/>
          <a:p>
            <a:r>
              <a:rPr lang="en-US" altLang="en-US" sz="3200" dirty="0" smtClean="0"/>
              <a:t>Introduction of the Team</a:t>
            </a:r>
            <a:endParaRPr lang="en-GB" altLang="en-US" sz="3200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07950" y="1412775"/>
            <a:ext cx="8928100" cy="4824537"/>
          </a:xfrm>
        </p:spPr>
        <p:txBody>
          <a:bodyPr>
            <a:normAutofit/>
          </a:bodyPr>
          <a:lstStyle/>
          <a:p>
            <a:pPr marL="95250" lvl="1" defTabSz="179388"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en-ZA" sz="2400" dirty="0" smtClean="0">
                <a:ea typeface="Calibri" pitchFamily="34" charset="0"/>
                <a:cs typeface="Calibri" pitchFamily="34" charset="0"/>
              </a:rPr>
              <a:t>Public Finance Team:</a:t>
            </a:r>
          </a:p>
          <a:p>
            <a:pPr marL="450850" lvl="1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ZA" sz="2400" dirty="0" smtClean="0">
                <a:ea typeface="Calibri" pitchFamily="34" charset="0"/>
                <a:cs typeface="Calibri" pitchFamily="34" charset="0"/>
              </a:rPr>
              <a:t>Tanya Stielau – Public Finance (033 – 897 4308)</a:t>
            </a:r>
          </a:p>
          <a:p>
            <a:pPr marL="450850" lvl="1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ZA" sz="2400" dirty="0" smtClean="0">
                <a:ea typeface="Calibri" pitchFamily="34" charset="0"/>
                <a:cs typeface="Calibri" pitchFamily="34" charset="0"/>
              </a:rPr>
              <a:t>Eddie </a:t>
            </a:r>
            <a:r>
              <a:rPr lang="en-ZA" sz="2400" dirty="0" err="1" smtClean="0">
                <a:ea typeface="Calibri" pitchFamily="34" charset="0"/>
                <a:cs typeface="Calibri" pitchFamily="34" charset="0"/>
              </a:rPr>
              <a:t>Musasiwa</a:t>
            </a:r>
            <a:r>
              <a:rPr lang="en-ZA" sz="2400" dirty="0" smtClean="0">
                <a:ea typeface="Calibri" pitchFamily="34" charset="0"/>
                <a:cs typeface="Calibri" pitchFamily="34" charset="0"/>
              </a:rPr>
              <a:t> – Provincial Own Revenue (897 4333)</a:t>
            </a:r>
          </a:p>
          <a:p>
            <a:pPr marL="450850" lvl="1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ZA" sz="2400" dirty="0" smtClean="0">
                <a:ea typeface="Calibri" pitchFamily="34" charset="0"/>
                <a:cs typeface="Calibri" pitchFamily="34" charset="0"/>
              </a:rPr>
              <a:t>Revenue unit:</a:t>
            </a:r>
          </a:p>
          <a:p>
            <a:pPr marL="850900" lvl="2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̶"/>
              <a:defRPr/>
            </a:pP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Nonku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Nkwanyana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(897 4297)</a:t>
            </a:r>
          </a:p>
          <a:p>
            <a:pPr marL="850900" lvl="2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̶"/>
              <a:defRPr/>
            </a:pP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Mhlo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Phoswa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(897 4205)</a:t>
            </a:r>
            <a:endParaRPr lang="en-ZA" sz="2000" dirty="0">
              <a:ea typeface="Calibri" pitchFamily="34" charset="0"/>
              <a:cs typeface="Calibri" pitchFamily="34" charset="0"/>
            </a:endParaRPr>
          </a:p>
          <a:p>
            <a:pPr marL="95250" lvl="1" indent="0" defTabSz="179388">
              <a:spcBef>
                <a:spcPts val="0"/>
              </a:spcBef>
              <a:spcAft>
                <a:spcPts val="500"/>
              </a:spcAft>
              <a:buNone/>
              <a:defRPr/>
            </a:pPr>
            <a:endParaRPr lang="en-ZA" sz="2000" dirty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CE7C5-197E-4F8C-8EF8-E85DDECDB39E}" type="slidenum">
              <a:rPr lang="en-US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380994"/>
            <a:ext cx="4644008" cy="309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47314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490537"/>
          </a:xfrm>
        </p:spPr>
        <p:txBody>
          <a:bodyPr>
            <a:normAutofit fontScale="90000"/>
          </a:bodyPr>
          <a:lstStyle/>
          <a:p>
            <a:r>
              <a:rPr lang="en-US" altLang="en-US" sz="3200" dirty="0" smtClean="0"/>
              <a:t>Introduction of the Team</a:t>
            </a:r>
            <a:endParaRPr lang="en-GB" altLang="en-US" sz="3200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07950" y="1412775"/>
            <a:ext cx="8928100" cy="4824537"/>
          </a:xfrm>
        </p:spPr>
        <p:txBody>
          <a:bodyPr>
            <a:normAutofit/>
          </a:bodyPr>
          <a:lstStyle/>
          <a:p>
            <a:pPr marL="450850" lvl="1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ZA" sz="2400" dirty="0" smtClean="0">
                <a:ea typeface="Calibri" pitchFamily="34" charset="0"/>
                <a:cs typeface="Calibri" pitchFamily="34" charset="0"/>
              </a:rPr>
              <a:t>Liesl Curtis – Public Entities (897 4305)</a:t>
            </a:r>
          </a:p>
          <a:p>
            <a:pPr marL="450850" lvl="1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ZA" sz="2400" dirty="0" smtClean="0">
                <a:ea typeface="Calibri" pitchFamily="34" charset="0"/>
                <a:cs typeface="Calibri" pitchFamily="34" charset="0"/>
              </a:rPr>
              <a:t>Public Entity Team:</a:t>
            </a:r>
          </a:p>
          <a:p>
            <a:pPr marL="850900" lvl="2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̶"/>
              <a:defRPr/>
            </a:pP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Nokuthula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Mlambo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(897 4303)</a:t>
            </a:r>
          </a:p>
          <a:p>
            <a:pPr marL="850900" lvl="2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̶"/>
              <a:defRPr/>
            </a:pP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Slu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Makhoba</a:t>
            </a:r>
            <a:r>
              <a:rPr lang="en-ZA" sz="2000" dirty="0">
                <a:ea typeface="Calibri" pitchFamily="34" charset="0"/>
                <a:cs typeface="Calibri" pitchFamily="34" charset="0"/>
              </a:rPr>
              <a:t> 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(897 0485)</a:t>
            </a:r>
          </a:p>
          <a:p>
            <a:pPr marL="850900" lvl="2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̶"/>
              <a:defRPr/>
            </a:pP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Sne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Magubane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(897 4515)</a:t>
            </a:r>
            <a:endParaRPr lang="en-ZA" sz="2000" dirty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CE7C5-197E-4F8C-8EF8-E85DDECDB39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200" y="2780928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85901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490537"/>
          </a:xfrm>
        </p:spPr>
        <p:txBody>
          <a:bodyPr>
            <a:normAutofit fontScale="90000"/>
          </a:bodyPr>
          <a:lstStyle/>
          <a:p>
            <a:r>
              <a:rPr lang="en-US" altLang="en-US" sz="3200" dirty="0" smtClean="0"/>
              <a:t>Introduction of the Team</a:t>
            </a:r>
            <a:endParaRPr lang="en-GB" altLang="en-US" sz="3200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07950" y="1412775"/>
            <a:ext cx="8928100" cy="4824537"/>
          </a:xfrm>
        </p:spPr>
        <p:txBody>
          <a:bodyPr>
            <a:normAutofit/>
          </a:bodyPr>
          <a:lstStyle/>
          <a:p>
            <a:pPr marL="95250" lvl="1" defTabSz="179388"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en-ZA" sz="2400" dirty="0" smtClean="0">
                <a:ea typeface="Calibri" pitchFamily="34" charset="0"/>
                <a:cs typeface="Calibri" pitchFamily="34" charset="0"/>
              </a:rPr>
              <a:t>Public Finance Team:</a:t>
            </a:r>
          </a:p>
          <a:p>
            <a:pPr marL="450850" lvl="1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ZA" sz="2400" dirty="0" err="1" smtClean="0">
                <a:ea typeface="Calibri" pitchFamily="34" charset="0"/>
                <a:cs typeface="Calibri" pitchFamily="34" charset="0"/>
              </a:rPr>
              <a:t>Nomthi</a:t>
            </a:r>
            <a:r>
              <a:rPr lang="en-ZA" sz="2400" dirty="0" smtClean="0">
                <a:ea typeface="Calibri" pitchFamily="34" charset="0"/>
                <a:cs typeface="Calibri" pitchFamily="34" charset="0"/>
              </a:rPr>
              <a:t> Mjuza – Provincial Budget Management (897 4540)</a:t>
            </a:r>
          </a:p>
          <a:p>
            <a:pPr marL="450850" lvl="1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ZA" sz="2400" dirty="0" smtClean="0">
                <a:ea typeface="Calibri" pitchFamily="34" charset="0"/>
                <a:cs typeface="Calibri" pitchFamily="34" charset="0"/>
              </a:rPr>
              <a:t>Provincial Budget Management unit:</a:t>
            </a:r>
          </a:p>
          <a:p>
            <a:pPr marL="850900" lvl="2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̶"/>
              <a:defRPr/>
            </a:pPr>
            <a:r>
              <a:rPr lang="en-ZA" sz="2000" dirty="0" smtClean="0">
                <a:ea typeface="Calibri" pitchFamily="34" charset="0"/>
                <a:cs typeface="Calibri" pitchFamily="34" charset="0"/>
              </a:rPr>
              <a:t>Jeremy </a:t>
            </a: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Upfold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– </a:t>
            </a:r>
            <a:r>
              <a:rPr lang="en-ZA" sz="2000" b="1" dirty="0" smtClean="0">
                <a:ea typeface="Calibri" pitchFamily="34" charset="0"/>
                <a:cs typeface="Calibri" pitchFamily="34" charset="0"/>
              </a:rPr>
              <a:t>Vote 1 and 7 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(897 4570)</a:t>
            </a:r>
          </a:p>
          <a:p>
            <a:pPr marL="850900" lvl="2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̶"/>
              <a:defRPr/>
            </a:pPr>
            <a:r>
              <a:rPr lang="en-ZA" sz="2000" dirty="0" smtClean="0">
                <a:ea typeface="Calibri" pitchFamily="34" charset="0"/>
                <a:cs typeface="Calibri" pitchFamily="34" charset="0"/>
              </a:rPr>
              <a:t>Claire </a:t>
            </a: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Thibaud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– </a:t>
            </a:r>
            <a:r>
              <a:rPr lang="en-ZA" sz="2000" b="1" dirty="0" smtClean="0">
                <a:ea typeface="Calibri" pitchFamily="34" charset="0"/>
                <a:cs typeface="Calibri" pitchFamily="34" charset="0"/>
              </a:rPr>
              <a:t>Vote 2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(897 4531)</a:t>
            </a:r>
          </a:p>
          <a:p>
            <a:pPr marL="850900" lvl="2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̶"/>
              <a:defRPr/>
            </a:pP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Nomusa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Khwela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– </a:t>
            </a:r>
            <a:r>
              <a:rPr lang="en-ZA" sz="2000" b="1" dirty="0" smtClean="0">
                <a:ea typeface="Calibri" pitchFamily="34" charset="0"/>
                <a:cs typeface="Calibri" pitchFamily="34" charset="0"/>
              </a:rPr>
              <a:t>Vote 3 and 8 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(897 4320)</a:t>
            </a:r>
          </a:p>
          <a:p>
            <a:pPr marL="850900" lvl="2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̶"/>
              <a:defRPr/>
            </a:pP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Andiswa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Mncedane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– </a:t>
            </a:r>
            <a:r>
              <a:rPr lang="en-ZA" sz="2000" b="1" dirty="0" smtClean="0">
                <a:ea typeface="Calibri" pitchFamily="34" charset="0"/>
                <a:cs typeface="Calibri" pitchFamily="34" charset="0"/>
              </a:rPr>
              <a:t>Vote 4 and 14 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(897 4491)</a:t>
            </a:r>
          </a:p>
          <a:p>
            <a:pPr marL="850900" lvl="2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̶"/>
              <a:defRPr/>
            </a:pP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Sma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Mthembu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– </a:t>
            </a:r>
            <a:r>
              <a:rPr lang="en-ZA" sz="2000" b="1" dirty="0" smtClean="0">
                <a:ea typeface="Calibri" pitchFamily="34" charset="0"/>
                <a:cs typeface="Calibri" pitchFamily="34" charset="0"/>
              </a:rPr>
              <a:t>Vote 5 and 9 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(897 4270)</a:t>
            </a:r>
          </a:p>
          <a:p>
            <a:pPr marL="850900" lvl="2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̶"/>
              <a:defRPr/>
            </a:pPr>
            <a:r>
              <a:rPr lang="en-ZA" sz="2000" dirty="0" smtClean="0">
                <a:ea typeface="Calibri" pitchFamily="34" charset="0"/>
                <a:cs typeface="Calibri" pitchFamily="34" charset="0"/>
              </a:rPr>
              <a:t>Dennis </a:t>
            </a: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Machobani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– </a:t>
            </a:r>
            <a:r>
              <a:rPr lang="en-ZA" sz="2000" b="1" dirty="0" smtClean="0">
                <a:ea typeface="Calibri" pitchFamily="34" charset="0"/>
                <a:cs typeface="Calibri" pitchFamily="34" charset="0"/>
              </a:rPr>
              <a:t>Vote 6 and 13 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(897 0436)</a:t>
            </a:r>
          </a:p>
          <a:p>
            <a:pPr marL="850900" lvl="2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̶"/>
              <a:defRPr/>
            </a:pP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Nomfundo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Makhaye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– </a:t>
            </a:r>
            <a:r>
              <a:rPr lang="en-ZA" sz="2000" b="1" dirty="0" smtClean="0">
                <a:ea typeface="Calibri" pitchFamily="34" charset="0"/>
                <a:cs typeface="Calibri" pitchFamily="34" charset="0"/>
              </a:rPr>
              <a:t>Vote 10 and 15 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(897 4228)</a:t>
            </a:r>
          </a:p>
          <a:p>
            <a:pPr marL="850900" lvl="2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̶"/>
              <a:defRPr/>
            </a:pPr>
            <a:r>
              <a:rPr lang="en-ZA" sz="2000" dirty="0" smtClean="0">
                <a:ea typeface="Calibri" pitchFamily="34" charset="0"/>
                <a:cs typeface="Calibri" pitchFamily="34" charset="0"/>
              </a:rPr>
              <a:t>Jo </a:t>
            </a: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Adu-Boahen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– </a:t>
            </a:r>
            <a:r>
              <a:rPr lang="en-ZA" sz="2000" b="1" dirty="0" smtClean="0">
                <a:ea typeface="Calibri" pitchFamily="34" charset="0"/>
                <a:cs typeface="Calibri" pitchFamily="34" charset="0"/>
              </a:rPr>
              <a:t>Vote 11 and 12 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(897 4304)</a:t>
            </a:r>
            <a:endParaRPr lang="en-ZA" sz="2000" dirty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CE7C5-197E-4F8C-8EF8-E85DDECDB39E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6142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490537"/>
          </a:xfrm>
        </p:spPr>
        <p:txBody>
          <a:bodyPr>
            <a:normAutofit fontScale="90000"/>
          </a:bodyPr>
          <a:lstStyle/>
          <a:p>
            <a:r>
              <a:rPr lang="en-US" altLang="en-US" sz="3200" dirty="0" smtClean="0"/>
              <a:t>Introduction of the Team</a:t>
            </a:r>
            <a:endParaRPr lang="en-GB" altLang="en-US" sz="3200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07504" y="1505946"/>
            <a:ext cx="5544170" cy="2880320"/>
          </a:xfrm>
        </p:spPr>
        <p:txBody>
          <a:bodyPr>
            <a:normAutofit/>
          </a:bodyPr>
          <a:lstStyle/>
          <a:p>
            <a:pPr marL="95250" lvl="1" defTabSz="179388"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en-ZA" sz="2400" dirty="0" smtClean="0">
                <a:ea typeface="Calibri" pitchFamily="34" charset="0"/>
                <a:cs typeface="Calibri" pitchFamily="34" charset="0"/>
              </a:rPr>
              <a:t>Public Finance Team:</a:t>
            </a:r>
          </a:p>
          <a:p>
            <a:pPr marL="450850" lvl="1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ZA" sz="2400" dirty="0" smtClean="0">
                <a:ea typeface="Calibri" pitchFamily="34" charset="0"/>
                <a:cs typeface="Calibri" pitchFamily="34" charset="0"/>
              </a:rPr>
              <a:t>Our valuable support team:	</a:t>
            </a:r>
          </a:p>
          <a:p>
            <a:pPr marL="850900" lvl="2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̶"/>
              <a:defRPr/>
            </a:pPr>
            <a:r>
              <a:rPr lang="en-ZA" sz="2000" dirty="0" smtClean="0">
                <a:ea typeface="Calibri" pitchFamily="34" charset="0"/>
                <a:cs typeface="Calibri" pitchFamily="34" charset="0"/>
              </a:rPr>
              <a:t>Dhavisha Marian (897 4442)</a:t>
            </a:r>
          </a:p>
          <a:p>
            <a:pPr marL="850900" lvl="2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̶"/>
              <a:defRPr/>
            </a:pP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Nkulukelo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Luthuli (897 0450)</a:t>
            </a:r>
          </a:p>
          <a:p>
            <a:pPr marL="850900" lvl="2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̶"/>
              <a:defRPr/>
            </a:pP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Navika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Ramcoomar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(897 4310)</a:t>
            </a:r>
          </a:p>
          <a:p>
            <a:pPr marL="850900" lvl="2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̶"/>
              <a:defRPr/>
            </a:pP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Thandeka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ZA" sz="2000" dirty="0" err="1" smtClean="0">
                <a:ea typeface="Calibri" pitchFamily="34" charset="0"/>
                <a:cs typeface="Calibri" pitchFamily="34" charset="0"/>
              </a:rPr>
              <a:t>Mwelase</a:t>
            </a:r>
            <a:r>
              <a:rPr lang="en-ZA" sz="2000" dirty="0" smtClean="0">
                <a:ea typeface="Calibri" pitchFamily="34" charset="0"/>
                <a:cs typeface="Calibri" pitchFamily="34" charset="0"/>
              </a:rPr>
              <a:t> (897 4337)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CE7C5-197E-4F8C-8EF8-E85DDECDB39E}" type="slidenum">
              <a:rPr lang="en-US"/>
              <a:pPr>
                <a:defRPr/>
              </a:pPr>
              <a:t>17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577" y="3859800"/>
            <a:ext cx="5760640" cy="226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92524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490537"/>
          </a:xfrm>
        </p:spPr>
        <p:txBody>
          <a:bodyPr>
            <a:normAutofit fontScale="90000"/>
          </a:bodyPr>
          <a:lstStyle/>
          <a:p>
            <a:r>
              <a:rPr lang="en-US" altLang="en-US" sz="3200" dirty="0" smtClean="0"/>
              <a:t>Introduction of the Team</a:t>
            </a:r>
            <a:endParaRPr lang="en-GB" altLang="en-US" sz="3200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07950" y="1412775"/>
            <a:ext cx="8928100" cy="4824537"/>
          </a:xfrm>
        </p:spPr>
        <p:txBody>
          <a:bodyPr>
            <a:normAutofit/>
          </a:bodyPr>
          <a:lstStyle/>
          <a:p>
            <a:pPr marL="450850" lvl="1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ZA" sz="2400" dirty="0" smtClean="0">
                <a:ea typeface="Calibri" pitchFamily="34" charset="0"/>
                <a:cs typeface="Calibri" pitchFamily="34" charset="0"/>
              </a:rPr>
              <a:t>This Team is there to guide and support departments and public entities</a:t>
            </a:r>
          </a:p>
          <a:p>
            <a:pPr marL="450850" lvl="1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ZA" sz="2400" dirty="0" smtClean="0">
                <a:ea typeface="Calibri" pitchFamily="34" charset="0"/>
                <a:cs typeface="Calibri" pitchFamily="34" charset="0"/>
              </a:rPr>
              <a:t>Our role is not to “catch you out”</a:t>
            </a:r>
          </a:p>
          <a:p>
            <a:pPr marL="450850" lvl="1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ZA" sz="2400" dirty="0" smtClean="0">
                <a:ea typeface="Calibri" pitchFamily="34" charset="0"/>
                <a:cs typeface="Calibri" pitchFamily="34" charset="0"/>
              </a:rPr>
              <a:t>If you have queries or are unsure about something, please phone 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CE7C5-197E-4F8C-8EF8-E85DDECDB39E}" type="slidenum">
              <a:rPr lang="en-US"/>
              <a:pPr>
                <a:defRPr/>
              </a:pPr>
              <a:t>18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843224"/>
            <a:ext cx="2088232" cy="20882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272407"/>
            <a:ext cx="34194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13035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F22C8D7-B43A-4F6E-9B68-8A7192C3404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132856"/>
            <a:ext cx="6840760" cy="35913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55776" y="3513056"/>
            <a:ext cx="4104456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ZA" sz="5000" dirty="0" smtClean="0"/>
              <a:t>THANK YOU</a:t>
            </a:r>
            <a:endParaRPr lang="en-ZA" sz="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61" y="3212976"/>
            <a:ext cx="1557215" cy="226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6861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768752" cy="490066"/>
          </a:xfrm>
        </p:spPr>
        <p:txBody>
          <a:bodyPr/>
          <a:lstStyle/>
          <a:p>
            <a:r>
              <a:rPr lang="en-US" altLang="en-US" b="1" dirty="0" smtClean="0"/>
              <a:t>Presentation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5475" indent="-625475" fontAlgn="auto">
              <a:spcAft>
                <a:spcPts val="1200"/>
              </a:spcAft>
              <a:defRPr/>
            </a:pPr>
            <a:r>
              <a:rPr lang="en-US" sz="2400" b="1" dirty="0" smtClean="0"/>
              <a:t>2017/18 Preliminary Close-out</a:t>
            </a:r>
            <a:endParaRPr lang="en-US" sz="2400" b="1" dirty="0"/>
          </a:p>
          <a:p>
            <a:pPr marL="1168400" lvl="1" indent="-542925">
              <a:spcAft>
                <a:spcPts val="600"/>
              </a:spcAft>
              <a:defRPr/>
            </a:pPr>
            <a:r>
              <a:rPr lang="en-US" sz="2200" dirty="0" smtClean="0">
                <a:cs typeface="Calibri" pitchFamily="34" charset="0"/>
              </a:rPr>
              <a:t>Provincial Own Revenue</a:t>
            </a:r>
            <a:endParaRPr lang="en-US" sz="2200" dirty="0">
              <a:cs typeface="Calibri" pitchFamily="34" charset="0"/>
            </a:endParaRPr>
          </a:p>
          <a:p>
            <a:pPr marL="1168400" lvl="1" indent="-542925">
              <a:spcAft>
                <a:spcPts val="600"/>
              </a:spcAft>
              <a:defRPr/>
            </a:pPr>
            <a:r>
              <a:rPr lang="en-US" sz="2200" dirty="0" smtClean="0">
                <a:cs typeface="Calibri" pitchFamily="34" charset="0"/>
              </a:rPr>
              <a:t>Expenditure Outcome</a:t>
            </a:r>
            <a:endParaRPr lang="en-US" sz="2200" dirty="0">
              <a:cs typeface="Calibri" pitchFamily="34" charset="0"/>
            </a:endParaRPr>
          </a:p>
          <a:p>
            <a:pPr marL="1168400" lvl="1" indent="-542925">
              <a:spcAft>
                <a:spcPts val="600"/>
              </a:spcAft>
              <a:defRPr/>
            </a:pPr>
            <a:r>
              <a:rPr lang="en-US" sz="2200" dirty="0" smtClean="0">
                <a:cs typeface="Calibri" pitchFamily="34" charset="0"/>
              </a:rPr>
              <a:t>Conditional grants</a:t>
            </a:r>
          </a:p>
          <a:p>
            <a:pPr marL="625475" indent="-625475">
              <a:spcAft>
                <a:spcPts val="600"/>
              </a:spcAft>
              <a:defRPr/>
            </a:pPr>
            <a:r>
              <a:rPr lang="en-US" sz="2400" b="1" dirty="0" smtClean="0">
                <a:cs typeface="Calibri" pitchFamily="34" charset="0"/>
              </a:rPr>
              <a:t>Expenditure trend over past 7 years</a:t>
            </a:r>
          </a:p>
          <a:p>
            <a:pPr marL="625475" indent="-625475">
              <a:spcAft>
                <a:spcPts val="600"/>
              </a:spcAft>
              <a:defRPr/>
            </a:pPr>
            <a:r>
              <a:rPr lang="en-US" sz="2400" b="1" dirty="0" smtClean="0">
                <a:cs typeface="Calibri" pitchFamily="34" charset="0"/>
              </a:rPr>
              <a:t>Possible risks</a:t>
            </a:r>
          </a:p>
          <a:p>
            <a:pPr marL="404813" indent="-627063">
              <a:spcAft>
                <a:spcPts val="600"/>
              </a:spcAft>
              <a:defRPr/>
            </a:pPr>
            <a:r>
              <a:rPr lang="en-US" sz="2400" b="1" dirty="0" smtClean="0">
                <a:cs typeface="Calibri" pitchFamily="34" charset="0"/>
              </a:rPr>
              <a:t>Introduction of the Team</a:t>
            </a:r>
            <a:endParaRPr lang="en-US" sz="2400" b="1" dirty="0">
              <a:cs typeface="Calibri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7A3E-E74F-472C-96EB-CBCA4D4F90E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98534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ZA" b="1" dirty="0" smtClean="0">
                <a:solidFill>
                  <a:schemeClr val="bg2">
                    <a:lumMod val="10000"/>
                  </a:schemeClr>
                </a:solidFill>
              </a:rPr>
              <a:t>2017/18 Preliminary </a:t>
            </a:r>
            <a:br>
              <a:rPr lang="en-ZA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ZA" b="1" dirty="0" smtClean="0">
                <a:solidFill>
                  <a:schemeClr val="bg2">
                    <a:lumMod val="10000"/>
                  </a:schemeClr>
                </a:solidFill>
              </a:rPr>
              <a:t>Close-out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7A3E-E74F-472C-96EB-CBCA4D4F90E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88359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7128792" cy="561975"/>
          </a:xfrm>
        </p:spPr>
        <p:txBody>
          <a:bodyPr>
            <a:normAutofit fontScale="90000"/>
          </a:bodyPr>
          <a:lstStyle/>
          <a:p>
            <a:r>
              <a:rPr lang="en-US" altLang="en-US" sz="3200" dirty="0" smtClean="0">
                <a:solidFill>
                  <a:srgbClr val="000000"/>
                </a:solidFill>
              </a:rPr>
              <a:t>Provincial Own Revenue</a:t>
            </a:r>
            <a:endParaRPr lang="en-ZA" alt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7DE0E-27F1-469E-9AA8-827E07236991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1412875"/>
            <a:ext cx="91154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27620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2267744" y="116633"/>
            <a:ext cx="6768752" cy="504056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3200" dirty="0" smtClean="0">
                <a:solidFill>
                  <a:prstClr val="black"/>
                </a:solidFill>
                <a:ea typeface="+mj-ea"/>
                <a:cs typeface="+mj-cs"/>
              </a:rPr>
              <a:t>Expenditure Outcome</a:t>
            </a:r>
            <a:endParaRPr lang="en-Z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7D199-5263-48D0-AD71-332395E4BAAD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91440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099181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483768" y="116632"/>
            <a:ext cx="6275040" cy="490537"/>
          </a:xfrm>
        </p:spPr>
        <p:txBody>
          <a:bodyPr>
            <a:normAutofit fontScale="90000"/>
          </a:bodyPr>
          <a:lstStyle/>
          <a:p>
            <a:r>
              <a:rPr lang="en-US" altLang="en-US" sz="3200" dirty="0" smtClean="0"/>
              <a:t>Expenditure Outcome</a:t>
            </a:r>
            <a:endParaRPr lang="en-GB" altLang="en-US" sz="3200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07950" y="1412775"/>
            <a:ext cx="8928100" cy="4824537"/>
          </a:xfrm>
        </p:spPr>
        <p:txBody>
          <a:bodyPr>
            <a:normAutofit/>
          </a:bodyPr>
          <a:lstStyle/>
          <a:p>
            <a:pPr marL="450850" indent="-355600"/>
            <a:r>
              <a:rPr lang="en-US" altLang="en-US" sz="2200" dirty="0">
                <a:cs typeface="Arial" panose="020B0604020202020204" pitchFamily="34" charset="0"/>
              </a:rPr>
              <a:t>As at the end of 2017/18, the aggregated expenditure for the year amounts to R116.236bn compared to the Final Appropriation of R116.941bn, resulting in under-expenditure of R704.594m at year-end or 0.6% under-spent</a:t>
            </a:r>
          </a:p>
          <a:p>
            <a:pPr marL="450850" indent="-355600"/>
            <a:r>
              <a:rPr lang="en-US" altLang="en-US" sz="2200" dirty="0">
                <a:cs typeface="Arial" panose="020B0604020202020204" pitchFamily="34" charset="0"/>
              </a:rPr>
              <a:t>This is the 7</a:t>
            </a:r>
            <a:r>
              <a:rPr lang="en-US" altLang="en-US" sz="2200" baseline="30000" dirty="0">
                <a:cs typeface="Arial" panose="020B0604020202020204" pitchFamily="34" charset="0"/>
              </a:rPr>
              <a:t>th</a:t>
            </a:r>
            <a:r>
              <a:rPr lang="en-US" altLang="en-US" sz="2200" dirty="0">
                <a:cs typeface="Arial" panose="020B0604020202020204" pitchFamily="34" charset="0"/>
              </a:rPr>
              <a:t> consecutive year where KZN’s expenditure has deviated from the budget by less than 1%</a:t>
            </a:r>
          </a:p>
          <a:p>
            <a:pPr marL="450850" lvl="1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ZA" sz="2200" dirty="0" smtClean="0">
                <a:ea typeface="Calibri" pitchFamily="34" charset="0"/>
                <a:cs typeface="Calibri" pitchFamily="34" charset="0"/>
              </a:rPr>
              <a:t>Only 2 departments over-spent, 1 spent exactly in line with their budget and the other 12 under-spent</a:t>
            </a:r>
          </a:p>
          <a:p>
            <a:pPr marL="450850" lvl="1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ZA" sz="2200" dirty="0" smtClean="0">
                <a:ea typeface="Calibri" pitchFamily="34" charset="0"/>
                <a:cs typeface="Calibri" pitchFamily="34" charset="0"/>
              </a:rPr>
              <a:t>These are preliminary numbers. Unaudited and Audited numbers will follow</a:t>
            </a:r>
          </a:p>
          <a:p>
            <a:pPr marL="450850" lvl="1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ZA" sz="2200" dirty="0" smtClean="0">
                <a:ea typeface="Calibri" pitchFamily="34" charset="0"/>
                <a:cs typeface="Calibri" pitchFamily="34" charset="0"/>
              </a:rPr>
              <a:t>March spike for some departments still a concern</a:t>
            </a:r>
          </a:p>
          <a:p>
            <a:pPr marL="450850" lvl="1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ZA" sz="2200" dirty="0" smtClean="0">
                <a:ea typeface="Calibri" pitchFamily="34" charset="0"/>
                <a:cs typeface="Calibri" pitchFamily="34" charset="0"/>
              </a:rPr>
              <a:t>Spending of Specifically and Exclusively allocated funds on other spending pressures remains a concern</a:t>
            </a:r>
          </a:p>
          <a:p>
            <a:pPr marL="450850" lvl="1" indent="-355600" defTabSz="179388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endParaRPr lang="en-ZA" sz="2400" dirty="0" smtClean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CE7C5-197E-4F8C-8EF8-E85DDECDB39E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5266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116632"/>
            <a:ext cx="6660232" cy="502489"/>
          </a:xfrm>
        </p:spPr>
        <p:txBody>
          <a:bodyPr/>
          <a:lstStyle/>
          <a:p>
            <a:r>
              <a:rPr lang="en-ZA" sz="3000" dirty="0" smtClean="0"/>
              <a:t>Conditional Grants</a:t>
            </a:r>
            <a:endParaRPr lang="en-ZA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7A3E-E74F-472C-96EB-CBCA4D4F90E3}" type="slidenum">
              <a:rPr lang="en-GB" smtClean="0"/>
              <a:t>7</a:t>
            </a:fld>
            <a:endParaRPr lang="en-GB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1075"/>
            <a:ext cx="9144000" cy="5472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833007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116632"/>
            <a:ext cx="6588224" cy="502489"/>
          </a:xfrm>
        </p:spPr>
        <p:txBody>
          <a:bodyPr/>
          <a:lstStyle/>
          <a:p>
            <a:r>
              <a:rPr lang="en-ZA" sz="3000" dirty="0" smtClean="0"/>
              <a:t>Conditional Grants</a:t>
            </a:r>
            <a:endParaRPr lang="en-ZA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7A3E-E74F-472C-96EB-CBCA4D4F90E3}" type="slidenum">
              <a:rPr lang="en-GB" smtClean="0"/>
              <a:t>8</a:t>
            </a:fld>
            <a:endParaRPr lang="en-GB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58863"/>
            <a:ext cx="8929688" cy="56626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878889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ZA" b="1" dirty="0" smtClean="0">
                <a:solidFill>
                  <a:schemeClr val="bg2">
                    <a:lumMod val="10000"/>
                  </a:schemeClr>
                </a:solidFill>
              </a:rPr>
              <a:t>Expenditure trends </a:t>
            </a:r>
            <a:br>
              <a:rPr lang="en-ZA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ZA" b="1" dirty="0" smtClean="0">
                <a:solidFill>
                  <a:schemeClr val="bg2">
                    <a:lumMod val="10000"/>
                  </a:schemeClr>
                </a:solidFill>
              </a:rPr>
              <a:t>over past 7 years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7A3E-E74F-472C-96EB-CBCA4D4F90E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41457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easury_PowerPoint_Presentation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Them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Treasury_PowerPoint_Presentation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EF276BC94CD446B8E96DCD1B152BAF" ma:contentTypeVersion="1" ma:contentTypeDescription="Create a new document." ma:contentTypeScope="" ma:versionID="91fbb4a8bb66bf3ef74b5574e6573b0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5F0D4A3-27FB-481C-BFE9-4F661DA2E505}"/>
</file>

<file path=customXml/itemProps2.xml><?xml version="1.0" encoding="utf-8"?>
<ds:datastoreItem xmlns:ds="http://schemas.openxmlformats.org/officeDocument/2006/customXml" ds:itemID="{572B29D1-2EA9-41DD-BF30-05802378C48A}"/>
</file>

<file path=customXml/itemProps3.xml><?xml version="1.0" encoding="utf-8"?>
<ds:datastoreItem xmlns:ds="http://schemas.openxmlformats.org/officeDocument/2006/customXml" ds:itemID="{5BAE596D-E216-41D1-AC04-8D1A0AAAD3AB}"/>
</file>

<file path=docProps/app.xml><?xml version="1.0" encoding="utf-8"?>
<Properties xmlns="http://schemas.openxmlformats.org/officeDocument/2006/extended-properties" xmlns:vt="http://schemas.openxmlformats.org/officeDocument/2006/docPropsVTypes">
  <Template>2016-17 Finance Portfolio Committee Briefing - 11 March 2016</Template>
  <TotalTime>460</TotalTime>
  <Words>475</Words>
  <Application>Microsoft Office PowerPoint</Application>
  <PresentationFormat>On-screen Show (4:3)</PresentationFormat>
  <Paragraphs>85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ＭＳ Ｐゴシック</vt:lpstr>
      <vt:lpstr>Arial</vt:lpstr>
      <vt:lpstr>Calibri</vt:lpstr>
      <vt:lpstr>Treasury_PowerPoint_Presentation[1]</vt:lpstr>
      <vt:lpstr>Office Theme</vt:lpstr>
      <vt:lpstr>2_Office Theme</vt:lpstr>
      <vt:lpstr>1_Treasury_PowerPoint_Presentation[1]</vt:lpstr>
      <vt:lpstr>Treasury Guideline Workshop 2017/18 Preliminary Close-out and Introduction of the Team</vt:lpstr>
      <vt:lpstr>Presentation outline</vt:lpstr>
      <vt:lpstr>2017/18 Preliminary  Close-out</vt:lpstr>
      <vt:lpstr>Provincial Own Revenue</vt:lpstr>
      <vt:lpstr>PowerPoint Presentation</vt:lpstr>
      <vt:lpstr>Expenditure Outcome</vt:lpstr>
      <vt:lpstr>Conditional Grants</vt:lpstr>
      <vt:lpstr>Conditional Grants</vt:lpstr>
      <vt:lpstr>Expenditure trends  over past 7 years</vt:lpstr>
      <vt:lpstr>Expenditure trends  over past 7 years</vt:lpstr>
      <vt:lpstr>Possible risks</vt:lpstr>
      <vt:lpstr>Possible risks</vt:lpstr>
      <vt:lpstr>PowerPoint Presentation</vt:lpstr>
      <vt:lpstr>Introduction of the Team</vt:lpstr>
      <vt:lpstr>Introduction of the Team</vt:lpstr>
      <vt:lpstr>Introduction of the Team</vt:lpstr>
      <vt:lpstr>Introduction of the Team</vt:lpstr>
      <vt:lpstr>Introduction of the Team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 on the 2016/17 MTEF Budget</dc:title>
  <dc:creator>stielaut</dc:creator>
  <cp:lastModifiedBy>TANYA STIELAU</cp:lastModifiedBy>
  <cp:revision>66</cp:revision>
  <cp:lastPrinted>2018-05-28T12:12:02Z</cp:lastPrinted>
  <dcterms:created xsi:type="dcterms:W3CDTF">2016-03-08T05:28:52Z</dcterms:created>
  <dcterms:modified xsi:type="dcterms:W3CDTF">2018-05-29T07:35:03Z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0x010100ECEF276BC94CD446B8E96DCD1B152BAF</vt:lpwstr>
  </property>
</Properties>
</file>